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966FF"/>
    <a:srgbClr val="0000FF"/>
    <a:srgbClr val="00808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renderjuntos.cl/category/el-libro-de-la-seman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89761" y="2709498"/>
            <a:ext cx="26623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7030A0"/>
                </a:solidFill>
                <a:latin typeface="Gill Sans MT" panose="020B0502020104020203" pitchFamily="34" charset="0"/>
              </a:rPr>
              <a:t>Esmeralda</a:t>
            </a:r>
            <a:endParaRPr lang="es-MX" sz="2000" b="1" i="1" dirty="0">
              <a:solidFill>
                <a:srgbClr val="7030A0"/>
              </a:solidFill>
              <a:latin typeface="Gill Sans MT" panose="020B0502020104020203" pitchFamily="34" charset="0"/>
            </a:endParaRP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Madrugada</a:t>
            </a:r>
            <a:endParaRPr lang="es-MX" sz="2000" b="1" i="1" dirty="0" smtClean="0">
              <a:solidFill>
                <a:srgbClr val="002060"/>
              </a:solidFill>
              <a:latin typeface="Gill Sans MT" panose="020B0502020104020203" pitchFamily="34" charset="0"/>
            </a:endParaRP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>
                <a:solidFill>
                  <a:srgbClr val="0070C0"/>
                </a:solidFill>
                <a:latin typeface="Gill Sans MT" panose="020B0502020104020203" pitchFamily="34" charset="0"/>
              </a:rPr>
              <a:t>Matemáticas</a:t>
            </a:r>
            <a:endParaRPr lang="es-MX" sz="2000" b="1" i="1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>
                <a:solidFill>
                  <a:srgbClr val="00B050"/>
                </a:solidFill>
                <a:latin typeface="Gill Sans MT" panose="020B0502020104020203" pitchFamily="34" charset="0"/>
              </a:rPr>
              <a:t>Bachillerato </a:t>
            </a:r>
            <a:endParaRPr lang="es-MX" sz="2000" b="1" i="1" dirty="0" smtClean="0">
              <a:solidFill>
                <a:srgbClr val="00B050"/>
              </a:solidFill>
              <a:latin typeface="Gill Sans MT" panose="020B0502020104020203" pitchFamily="34" charset="0"/>
            </a:endParaRP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00B0F0"/>
                </a:solidFill>
                <a:latin typeface="Gill Sans MT" panose="020B0502020104020203" pitchFamily="34" charset="0"/>
              </a:rPr>
              <a:t>Anticongelante</a:t>
            </a:r>
          </a:p>
          <a:p>
            <a:pPr marL="457200" indent="-457200">
              <a:lnSpc>
                <a:spcPts val="2400"/>
              </a:lnSpc>
              <a:buFont typeface="+mj-lt"/>
              <a:buAutoNum type="arabicPeriod"/>
            </a:pPr>
            <a:r>
              <a:rPr lang="es-MX" sz="2000" b="1" i="1" dirty="0" smtClean="0">
                <a:solidFill>
                  <a:srgbClr val="C00000"/>
                </a:solidFill>
                <a:latin typeface="Gill Sans MT" panose="020B0502020104020203" pitchFamily="34" charset="0"/>
              </a:rPr>
              <a:t>Significativo</a:t>
            </a:r>
            <a:endParaRPr lang="es-MX" sz="2000" b="1" i="1" dirty="0">
              <a:solidFill>
                <a:srgbClr val="C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CuadroTexto 8"/>
          <p:cNvSpPr txBox="1"/>
          <p:nvPr/>
        </p:nvSpPr>
        <p:spPr>
          <a:xfrm>
            <a:off x="125101" y="952792"/>
            <a:ext cx="575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“Juego de palabras compuestas”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7" y="1477621"/>
            <a:ext cx="563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les compartimos el 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68984" y="5564628"/>
            <a:ext cx="5749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¡Sabían que</a:t>
            </a:r>
            <a:r>
              <a:rPr lang="es-ES" sz="1400" b="1" i="1" dirty="0" smtClean="0">
                <a:solidFill>
                  <a:srgbClr val="FF0000"/>
                </a:solidFill>
              </a:rPr>
              <a:t>…!</a:t>
            </a:r>
            <a:endParaRPr lang="es-ES" sz="1400" b="1" i="1" dirty="0">
              <a:solidFill>
                <a:srgbClr val="FF0000"/>
              </a:solidFill>
            </a:endParaRPr>
          </a:p>
          <a:p>
            <a:r>
              <a:rPr lang="es-ES" sz="1400" b="1" i="1" dirty="0" smtClean="0">
                <a:solidFill>
                  <a:srgbClr val="FF0000"/>
                </a:solidFill>
              </a:rPr>
              <a:t>“</a:t>
            </a:r>
            <a:r>
              <a:rPr lang="es-MX" sz="1400" b="1" i="1" dirty="0" smtClean="0">
                <a:solidFill>
                  <a:srgbClr val="FF0000"/>
                </a:solidFill>
              </a:rPr>
              <a:t>Cuánto </a:t>
            </a:r>
            <a:r>
              <a:rPr lang="es-MX" sz="1400" b="1" i="1" dirty="0">
                <a:solidFill>
                  <a:srgbClr val="FF0000"/>
                </a:solidFill>
              </a:rPr>
              <a:t>más lees, más cosas sabrás. Cuantas más cosas aprendas, a más </a:t>
            </a:r>
            <a:r>
              <a:rPr lang="es-MX" sz="1400" b="1" i="1">
                <a:solidFill>
                  <a:srgbClr val="FF0000"/>
                </a:solidFill>
              </a:rPr>
              <a:t>lugares </a:t>
            </a:r>
            <a:r>
              <a:rPr lang="es-MX" sz="1400" b="1" i="1" smtClean="0">
                <a:solidFill>
                  <a:srgbClr val="FF0000"/>
                </a:solidFill>
              </a:rPr>
              <a:t>viajarás - </a:t>
            </a:r>
            <a:r>
              <a:rPr lang="es-MX" sz="1400" b="1" i="1" dirty="0" err="1">
                <a:solidFill>
                  <a:srgbClr val="FF0000"/>
                </a:solidFill>
              </a:rPr>
              <a:t>Seuss</a:t>
            </a:r>
            <a:r>
              <a:rPr lang="en-US" sz="1400" b="1" i="1" dirty="0" smtClean="0">
                <a:solidFill>
                  <a:srgbClr val="FF0000"/>
                </a:solidFill>
              </a:rPr>
              <a:t>”.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6" name="CuadroTexto 13"/>
          <p:cNvSpPr txBox="1"/>
          <p:nvPr/>
        </p:nvSpPr>
        <p:spPr>
          <a:xfrm>
            <a:off x="328798" y="2115126"/>
            <a:ext cx="546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junto a tu niña o niño las siguientes palabras sin hacer pausa</a:t>
            </a:r>
            <a:endParaRPr lang="es-ES" sz="14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68984" y="4681008"/>
            <a:ext cx="67451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 smtClean="0">
                <a:latin typeface="Gill Sans MT" panose="020B0502020104020203" pitchFamily="34" charset="0"/>
              </a:rPr>
              <a:t>Ahora, permite que tu niña o niño pueda leer sola y solo.</a:t>
            </a:r>
          </a:p>
          <a:p>
            <a:r>
              <a:rPr lang="es-ES" sz="1500" dirty="0" smtClean="0">
                <a:latin typeface="Gill Sans MT" panose="020B0502020104020203" pitchFamily="34" charset="0"/>
              </a:rPr>
              <a:t>Finalmente, en familia busquen palabras según el nivel </a:t>
            </a:r>
            <a:r>
              <a:rPr lang="es-ES" sz="1500" dirty="0" smtClean="0">
                <a:latin typeface="Gill Sans MT" panose="020B0502020104020203" pitchFamily="34" charset="0"/>
              </a:rPr>
              <a:t>o </a:t>
            </a:r>
            <a:r>
              <a:rPr lang="es-ES" sz="1500" dirty="0" smtClean="0">
                <a:latin typeface="Gill Sans MT" panose="020B0502020104020203" pitchFamily="34" charset="0"/>
              </a:rPr>
              <a:t>grado de dificultad para que sigan practicando.	</a:t>
            </a:r>
            <a:endParaRPr lang="es-ES" sz="1500" dirty="0">
              <a:latin typeface="Gill Sans MT" panose="020B0502020104020203" pitchFamily="34" charset="0"/>
            </a:endParaRPr>
          </a:p>
        </p:txBody>
      </p:sp>
      <p:pic>
        <p:nvPicPr>
          <p:cNvPr id="20" name="Imagen 1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85"/>
          <a:stretch/>
        </p:blipFill>
        <p:spPr bwMode="auto">
          <a:xfrm>
            <a:off x="6113977" y="1880967"/>
            <a:ext cx="2654923" cy="26439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15" y="1630089"/>
            <a:ext cx="3115046" cy="3175204"/>
          </a:xfrm>
          <a:prstGeom prst="rect">
            <a:avLst/>
          </a:prstGeom>
        </p:spPr>
      </p:pic>
      <p:pic>
        <p:nvPicPr>
          <p:cNvPr id="32" name="Imagen 31" descr="D:\TRABAJO DD CASA EC\COMUNICACION SC\Logos y fuentes texto SCI\STC_Logo_Horiz_WhiteNeg_RGB.png">
            <a:extLst>
              <a:ext uri="{FF2B5EF4-FFF2-40B4-BE49-F238E27FC236}">
                <a16:creationId xmlns:a16="http://schemas.microsoft.com/office/drawing/2014/main" id="{44ACFE38-5346-46AA-A14D-1E6F5DB9179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724" y="6267649"/>
            <a:ext cx="1971585" cy="52322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CuadroTexto 7"/>
          <p:cNvSpPr txBox="1"/>
          <p:nvPr/>
        </p:nvSpPr>
        <p:spPr>
          <a:xfrm>
            <a:off x="2873829" y="2709498"/>
            <a:ext cx="33963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MX" sz="2000" b="1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7. </a:t>
            </a:r>
            <a:r>
              <a:rPr lang="es-MX" sz="2000" b="1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  </a:t>
            </a:r>
            <a:r>
              <a:rPr lang="es-MX" sz="2000" b="1" i="1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Extraterritorial</a:t>
            </a:r>
            <a:endParaRPr lang="es-MX" sz="2000" b="1" i="1" dirty="0" smtClean="0">
              <a:solidFill>
                <a:schemeClr val="accent4">
                  <a:lumMod val="75000"/>
                </a:schemeClr>
              </a:solidFill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8. </a:t>
            </a:r>
            <a:r>
              <a:rPr lang="es-MX" sz="20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 </a:t>
            </a:r>
            <a:r>
              <a:rPr lang="es-MX" sz="20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Amortiguadores</a:t>
            </a:r>
            <a:endParaRPr lang="es-MX" sz="2000" b="1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9. </a:t>
            </a:r>
            <a:r>
              <a:rPr lang="es-MX" sz="2000" b="1" i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 </a:t>
            </a:r>
            <a:r>
              <a:rPr lang="es-MX" sz="2000" b="1" i="1" dirty="0" smtClean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Aeroelasticidad </a:t>
            </a:r>
            <a:r>
              <a:rPr lang="es-MX" sz="2000" b="1" i="1" dirty="0" smtClean="0">
                <a:ln w="0"/>
                <a:solidFill>
                  <a:srgbClr val="00CC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</a:t>
            </a:r>
            <a:endParaRPr lang="es-MX" sz="2000" b="1" i="1" dirty="0" smtClean="0">
              <a:ln w="0"/>
              <a:solidFill>
                <a:srgbClr val="00CC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00808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10. </a:t>
            </a:r>
            <a:r>
              <a:rPr lang="es-MX" sz="2000" b="1" i="1" dirty="0">
                <a:ln w="0"/>
                <a:solidFill>
                  <a:srgbClr val="00808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Impermeabilizante</a:t>
            </a:r>
            <a:endParaRPr lang="es-MX" sz="2000" b="1" i="1" dirty="0" smtClean="0">
              <a:ln w="0"/>
              <a:solidFill>
                <a:srgbClr val="00808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2000" b="1" dirty="0" smtClean="0">
                <a:solidFill>
                  <a:srgbClr val="9966FF"/>
                </a:solidFill>
              </a:rPr>
              <a:t>11. </a:t>
            </a:r>
            <a:r>
              <a:rPr lang="es-MX" sz="2000" b="1" i="1" dirty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Hispanoamericanismo </a:t>
            </a:r>
          </a:p>
          <a:p>
            <a:pPr>
              <a:lnSpc>
                <a:spcPts val="2400"/>
              </a:lnSpc>
            </a:pPr>
            <a:r>
              <a:rPr lang="es-MX" sz="2000" b="1" i="1" dirty="0" smtClean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12</a:t>
            </a:r>
            <a:r>
              <a:rPr lang="es-MX" sz="2000" b="1" i="1" dirty="0" smtClean="0">
                <a:ln w="0"/>
                <a:solidFill>
                  <a:srgbClr val="FF33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. </a:t>
            </a:r>
            <a:r>
              <a:rPr lang="es-MX" sz="2000" b="1" dirty="0">
                <a:solidFill>
                  <a:srgbClr val="9966FF"/>
                </a:solidFill>
              </a:rPr>
              <a:t>Radiotelecomunicaciones</a:t>
            </a:r>
            <a:endParaRPr lang="es-MX" sz="2000" b="1" i="1" dirty="0" smtClean="0">
              <a:ln w="0"/>
              <a:solidFill>
                <a:srgbClr val="FF33C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6061FF-55C6-43CB-968A-C729840A6C75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831a5897-d732-480b-8552-b0094d7d6f94"/>
    <ds:schemaRef ds:uri="http://schemas.microsoft.com/office/infopath/2007/PartnerControls"/>
    <ds:schemaRef ds:uri="723a2a74-8203-42e7-af82-f8d924c5b2d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15713C-4B84-4E30-86BC-115D67299A7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2133</TotalTime>
  <Words>122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95</cp:revision>
  <dcterms:created xsi:type="dcterms:W3CDTF">2019-11-07T19:37:04Z</dcterms:created>
  <dcterms:modified xsi:type="dcterms:W3CDTF">2020-06-03T14:25:42Z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